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6" r:id="rId5"/>
    <p:sldId id="507" r:id="rId6"/>
    <p:sldId id="501" r:id="rId7"/>
    <p:sldId id="532" r:id="rId8"/>
    <p:sldId id="550" r:id="rId9"/>
    <p:sldId id="561" r:id="rId10"/>
    <p:sldId id="560" r:id="rId11"/>
    <p:sldId id="502" r:id="rId12"/>
    <p:sldId id="504" r:id="rId13"/>
    <p:sldId id="514" r:id="rId14"/>
    <p:sldId id="519" r:id="rId15"/>
    <p:sldId id="520" r:id="rId16"/>
    <p:sldId id="533" r:id="rId17"/>
    <p:sldId id="549" r:id="rId18"/>
    <p:sldId id="513" r:id="rId19"/>
    <p:sldId id="534" r:id="rId20"/>
    <p:sldId id="512" r:id="rId21"/>
    <p:sldId id="511" r:id="rId22"/>
    <p:sldId id="515" r:id="rId23"/>
    <p:sldId id="551" r:id="rId24"/>
    <p:sldId id="508" r:id="rId25"/>
    <p:sldId id="540" r:id="rId26"/>
    <p:sldId id="541" r:id="rId27"/>
    <p:sldId id="545" r:id="rId28"/>
    <p:sldId id="542" r:id="rId29"/>
    <p:sldId id="543" r:id="rId30"/>
    <p:sldId id="564" r:id="rId31"/>
    <p:sldId id="569" r:id="rId32"/>
    <p:sldId id="565" r:id="rId33"/>
    <p:sldId id="566" r:id="rId34"/>
    <p:sldId id="570" r:id="rId35"/>
    <p:sldId id="567" r:id="rId36"/>
    <p:sldId id="568" r:id="rId37"/>
    <p:sldId id="503" r:id="rId38"/>
    <p:sldId id="557" r:id="rId39"/>
    <p:sldId id="558" r:id="rId40"/>
    <p:sldId id="55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6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50"/>
            <p14:sldId id="561"/>
            <p14:sldId id="560"/>
            <p14:sldId id="502"/>
            <p14:sldId id="504"/>
            <p14:sldId id="514"/>
            <p14:sldId id="519"/>
            <p14:sldId id="520"/>
            <p14:sldId id="533"/>
            <p14:sldId id="549"/>
            <p14:sldId id="513"/>
            <p14:sldId id="534"/>
            <p14:sldId id="512"/>
            <p14:sldId id="511"/>
            <p14:sldId id="515"/>
            <p14:sldId id="551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64"/>
            <p14:sldId id="569"/>
            <p14:sldId id="565"/>
            <p14:sldId id="566"/>
            <p14:sldId id="570"/>
            <p14:sldId id="567"/>
          </p14:sldIdLst>
        </p14:section>
        <p14:section name="Conclusion" id="{8C19B68B-C0D8-4E95-98FA-AA91A38792FA}">
          <p14:sldIdLst>
            <p14:sldId id="568"/>
            <p14:sldId id="503"/>
            <p14:sldId id="557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2" d="100"/>
          <a:sy n="62" d="100"/>
        </p:scale>
        <p:origin x="72" y="5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41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9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/>
          </a:bodyPr>
          <a:lstStyle/>
          <a:p>
            <a:r>
              <a:rPr lang="en-US" dirty="0"/>
              <a:t>DOM and BOM, Traverse DOM Tree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84299" y="3756456"/>
            <a:ext cx="219803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 and BOM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2070085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24" y="3970851"/>
            <a:ext cx="4102055" cy="23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selectors </a:t>
            </a:r>
            <a:r>
              <a:rPr lang="en-US" dirty="0"/>
              <a:t>are strings that follow CSS syntax for matching</a:t>
            </a:r>
          </a:p>
          <a:p>
            <a:pPr lvl="1"/>
            <a:r>
              <a:rPr lang="en-US" dirty="0"/>
              <a:t>Works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querySelectorAll</a:t>
            </a:r>
          </a:p>
          <a:p>
            <a:pPr lvl="1"/>
            <a:r>
              <a:rPr lang="en-US" dirty="0"/>
              <a:t>Base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operations (helper library)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They allow very fast and powerful element matching, e.g.: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"#main"</a:t>
            </a:r>
            <a:r>
              <a:rPr lang="en-US" noProof="1"/>
              <a:t>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dirty="0"/>
              <a:t>returns the element with ID "main"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"#content div"</a:t>
            </a:r>
            <a:r>
              <a:rPr lang="en-US" dirty="0">
                <a:sym typeface="Wingdings" panose="05000000000000000000" pitchFamily="2" charset="2"/>
              </a:rPr>
              <a:t>  selects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&lt;div&gt;</a:t>
            </a:r>
            <a:r>
              <a:rPr lang="en-US" dirty="0">
                <a:sym typeface="Wingdings" panose="05000000000000000000" pitchFamily="2" charset="2"/>
              </a:rPr>
              <a:t>s inside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#content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.note, .alert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all elements with class "note"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  <a:r>
              <a:rPr lang="en-US" dirty="0">
                <a:sym typeface="Wingdings" panose="05000000000000000000" pitchFamily="2" charset="2"/>
              </a:rPr>
              <a:t> "alert"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"input[name='login']"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&lt;input&gt;</a:t>
            </a:r>
            <a:r>
              <a:rPr lang="en-US" dirty="0">
                <a:sym typeface="Wingdings" panose="05000000000000000000" pitchFamily="2" charset="2"/>
              </a:rPr>
              <a:t> with name "login"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35283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contains an empty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pPr lvl="1"/>
            <a:r>
              <a:rPr lang="en-US" dirty="0"/>
              <a:t>Implement the missing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countdown(startTime)</a:t>
            </a:r>
          </a:p>
          <a:p>
            <a:pPr lvl="1"/>
            <a:r>
              <a:rPr lang="en-US" dirty="0"/>
              <a:t>It takes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parameter</a:t>
            </a:r>
            <a:r>
              <a:rPr lang="en-US" dirty="0"/>
              <a:t>, the starting time in seconds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Each second</a:t>
            </a:r>
            <a:r>
              <a:rPr lang="en-US" dirty="0"/>
              <a:t>, it ticks down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displays the current time </a:t>
            </a:r>
            <a:r>
              <a:rPr lang="en-US" dirty="0"/>
              <a:t>in the input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Countdown Timer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103812" y="3901041"/>
            <a:ext cx="6553200" cy="25306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font-size:2em;" disabled="true"/&gt;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countdown(600)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4512607"/>
            <a:ext cx="2847710" cy="1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Solution: Countdown Timer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79869" y="1476686"/>
            <a:ext cx="10629086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countdown(startTime)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time = startTime;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box = document.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('time');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(decrement, 1000);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decrement()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time--;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Math.trunc(time / 60)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':' + ("0" + (time % 60)).slice(-2);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491" y="55812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parenthesized text </a:t>
            </a:r>
            <a:r>
              <a:rPr lang="en-US" dirty="0"/>
              <a:t>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 paragraph</a:t>
            </a:r>
          </a:p>
          <a:p>
            <a:pPr lvl="1"/>
            <a:r>
              <a:rPr lang="en-US" dirty="0"/>
              <a:t>Your function will receive an element ID to parse</a:t>
            </a:r>
          </a:p>
          <a:p>
            <a:pPr lvl="1"/>
            <a:r>
              <a:rPr lang="en-US" dirty="0"/>
              <a:t>Return the result as string, joined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"; "</a:t>
            </a:r>
            <a:r>
              <a:rPr lang="en-US" dirty="0"/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380998"/>
            <a:ext cx="6375138" cy="3019802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7575634" y="4079532"/>
            <a:ext cx="4233778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64" y="5702266"/>
            <a:ext cx="4861248" cy="5208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6995981" y="4505552"/>
            <a:ext cx="381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03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812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id="content"&gt;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Rakiya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is home-made liquor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 It can be made of grapes, plums or other fruits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id="holder"&gt;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 ipsum dolor sit amet,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consectetur adipiscing elit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sed do eiusmod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incididunt ut labore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 dolore magna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aliqua.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4002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Parenthesis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091744"/>
            <a:ext cx="10972800" cy="5531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para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 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\(([^)]+)\)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[];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while(match)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result.push(match[1]);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result.join('; 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348" y="610850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2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table </a:t>
            </a:r>
            <a:r>
              <a:rPr lang="en-US" dirty="0"/>
              <a:t>and sum all values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column</a:t>
            </a:r>
          </a:p>
          <a:p>
            <a:r>
              <a:rPr lang="en-US" dirty="0"/>
              <a:t>Display the result inside element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2" y="2743200"/>
            <a:ext cx="3590925" cy="3644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46" y="2743200"/>
            <a:ext cx="3591057" cy="3644655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826852" y="4146427"/>
            <a:ext cx="53498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189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 (2)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1905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&lt;tr&gt;&lt;th&gt;Product&lt;/th&gt;&lt;th&gt;Cost&lt;/th&gt;&lt;/tr&gt;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&lt;tr&gt;&lt;td&gt;Beer&lt;/td&gt; 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&lt;tr&gt;&lt;td&gt;Fries&lt;/td&gt;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&lt;tr&gt;&lt;td&gt;Burger&lt;/td&gt;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&lt;tr&gt;&lt;td&gt;Total:&lt;/td&gt; &lt;td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"&gt;Sum&lt;/button&gt;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321380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524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total = 0;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 table.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cols = table[i].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cost = cols[cols.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total += Number(cost);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total;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20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Accessing content: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"Hello, DOM!"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contents of HTML elements are stored in text nodes</a:t>
            </a:r>
          </a:p>
          <a:p>
            <a:pPr lvl="1"/>
            <a:r>
              <a:rPr lang="en-US" dirty="0"/>
              <a:t>To access the contents of an element:</a:t>
            </a:r>
          </a:p>
          <a:p>
            <a:pPr lvl="1">
              <a:spcBef>
                <a:spcPts val="28200"/>
              </a:spcBef>
            </a:pPr>
            <a:r>
              <a:rPr lang="en-US" dirty="0"/>
              <a:t>If the element has children, returns all text concatenated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2510969"/>
            <a:ext cx="10823576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('main');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text = 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//This is JavaScript!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"Welcome to the DOM";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6037" y="4219096"/>
            <a:ext cx="11556751" cy="1648304"/>
            <a:chOff x="316037" y="4219096"/>
            <a:chExt cx="11556751" cy="1648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4219096"/>
              <a:ext cx="5213845" cy="16483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4232109"/>
              <a:ext cx="5413376" cy="1622278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4662248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2169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raw HTML:</a:t>
            </a:r>
          </a:p>
          <a:p>
            <a:pPr>
              <a:spcBef>
                <a:spcPts val="28200"/>
              </a:spcBef>
            </a:pPr>
            <a:r>
              <a:rPr lang="en-US" dirty="0"/>
              <a:t>This will be parsed –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XSS attacks</a:t>
            </a:r>
            <a:r>
              <a:rPr lang="en-US" dirty="0"/>
              <a:t>!</a:t>
            </a:r>
          </a:p>
          <a:p>
            <a:r>
              <a:rPr lang="en-US" dirty="0"/>
              <a:t>Changing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removes all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6" y="1850149"/>
            <a:ext cx="10823576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"&lt;p&gt;Welcome to the DOM&lt;/p&gt;";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08175" y="2819400"/>
            <a:ext cx="10372475" cy="2409825"/>
            <a:chOff x="316037" y="2774839"/>
            <a:chExt cx="10372475" cy="2409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3155600"/>
              <a:ext cx="5213845" cy="1648304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3584464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2774839"/>
              <a:ext cx="422910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input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properties </a:t>
            </a:r>
            <a:r>
              <a:rPr lang="en-US" dirty="0"/>
              <a:t>on them: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Values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4915822"/>
            <a:ext cx="10823576" cy="15611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 = Number(element.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56;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1" y="1905000"/>
            <a:ext cx="443865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8761"/>
          <a:stretch/>
        </p:blipFill>
        <p:spPr>
          <a:xfrm>
            <a:off x="7193930" y="1852612"/>
            <a:ext cx="3223113" cy="2809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7380" y="3062288"/>
            <a:ext cx="2503723" cy="3333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575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2457</Words>
  <Application>Microsoft Office PowerPoint</Application>
  <PresentationFormat>Benutzerdefiniert</PresentationFormat>
  <Paragraphs>343</Paragraphs>
  <Slides>39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Document Object Model</vt:lpstr>
      <vt:lpstr>Table of Contents</vt:lpstr>
      <vt:lpstr>Have a Question?</vt:lpstr>
      <vt:lpstr>Document Object Model (DOM)</vt:lpstr>
      <vt:lpstr>What is DOM?</vt:lpstr>
      <vt:lpstr>Selecting HTML Elements from DOM</vt:lpstr>
      <vt:lpstr>Accessing Element Text</vt:lpstr>
      <vt:lpstr>Accessing Element HTML</vt:lpstr>
      <vt:lpstr>Accessing Element Values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CSS Selectors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Practice: Document Object Model</vt:lpstr>
      <vt:lpstr>Browser Object Model (BOM)</vt:lpstr>
      <vt:lpstr>Browser Object Model (BOM)</vt:lpstr>
      <vt:lpstr>Playing with BOM</vt:lpstr>
      <vt:lpstr>SetInterval() / ClearInterval()</vt:lpstr>
      <vt:lpstr>Problem: Countdown Timer</vt:lpstr>
      <vt:lpstr>Solution: Countdown Timer</vt:lpstr>
      <vt:lpstr>Problem: Extract Parenthesis</vt:lpstr>
      <vt:lpstr>Problem: Extract Parenthesis (2)</vt:lpstr>
      <vt:lpstr>Solution: Extract Parenthesis</vt:lpstr>
      <vt:lpstr>Problem: Sum Table</vt:lpstr>
      <vt:lpstr>Problem: Sum Table (2)</vt:lpstr>
      <vt:lpstr>Solution: Sum Table</vt:lpstr>
      <vt:lpstr>Practice: Document Object Model</vt:lpstr>
      <vt:lpstr>Summary</vt:lpstr>
      <vt:lpstr>Document Object Model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ne78yik</cp:lastModifiedBy>
  <cp:revision>194</cp:revision>
  <dcterms:created xsi:type="dcterms:W3CDTF">2014-01-02T17:00:34Z</dcterms:created>
  <dcterms:modified xsi:type="dcterms:W3CDTF">2018-02-17T21:04:16Z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